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Avenir Next" panose="020B0503020202020204" pitchFamily="34" charset="0"/>
      <p:regular r:id="rId14"/>
      <p:bold r:id="rId15"/>
      <p:italic r:id="rId16"/>
      <p:boldItalic r:id="rId17"/>
    </p:embeddedFont>
    <p:embeddedFont>
      <p:font typeface="Montserrat Bold" pitchFamily="2" charset="77"/>
      <p:bold r:id="rId18"/>
      <p:italic r:id="rId19"/>
      <p:boldItalic r:id="rId20"/>
    </p:embeddedFont>
    <p:embeddedFont>
      <p:font typeface="Montserrat Medium" pitchFamily="2" charset="77"/>
      <p:regular r:id="rId21"/>
      <p:italic r:id="rId22"/>
    </p:embeddedFont>
    <p:embeddedFont>
      <p:font typeface="Montserrat-BoldItalic" pitchFamily="2" charset="77"/>
      <p:bold r:id="rId23"/>
      <p:italic r:id="rId24"/>
      <p:boldItalic r:id="rId25"/>
    </p:embeddedFont>
    <p:embeddedFont>
      <p:font typeface="Montserrat-Italic" pitchFamily="2" charset="77"/>
      <p:italic r:id="rId26"/>
    </p:embeddedFont>
    <p:embeddedFont>
      <p:font typeface="Tw Cen MT" panose="020B0602020104020603" pitchFamily="34" charset="77"/>
      <p:regular r:id="rId27"/>
      <p:bold r:id="rId28"/>
      <p:italic r:id="rId29"/>
      <p:boldItalic r:id="rId3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5BDF08E-D654-DC48-B13F-FCFE61FC0CFA}"/>
              </a:ext>
            </a:extLst>
          </p:cNvPr>
          <p:cNvGrpSpPr/>
          <p:nvPr/>
        </p:nvGrpSpPr>
        <p:grpSpPr>
          <a:xfrm>
            <a:off x="-63142" y="-21137"/>
            <a:ext cx="24660249" cy="13282390"/>
            <a:chOff x="-63142" y="-21137"/>
            <a:chExt cx="24660249" cy="13282390"/>
          </a:xfrm>
        </p:grpSpPr>
        <p:pic>
          <p:nvPicPr>
            <p:cNvPr id="119" name="AffinityDiagramming.jpeg"/>
            <p:cNvPicPr>
              <a:picLocks noChangeAspect="1"/>
            </p:cNvPicPr>
            <p:nvPr/>
          </p:nvPicPr>
          <p:blipFill>
            <a:blip r:embed="rId2"/>
            <a:srcRect t="19743" b="19743"/>
            <a:stretch>
              <a:fillRect/>
            </a:stretch>
          </p:blipFill>
          <p:spPr>
            <a:xfrm>
              <a:off x="-42467" y="9400"/>
              <a:ext cx="24639574" cy="1118274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907" y="1730111"/>
              <a:ext cx="969330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5400000">
              <a:off x="9146458" y="224061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483640" y="849472"/>
              <a:ext cx="921515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Affinity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1205292" y="7275075"/>
              <a:ext cx="8531325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Translating research data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 into user needs</a:t>
              </a:r>
            </a:p>
          </p:txBody>
        </p:sp>
        <p:sp>
          <p:nvSpPr>
            <p:cNvPr id="125" name="Shape 125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585599" y="11969021"/>
              <a:ext cx="653848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22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9353" y="4495266"/>
              <a:ext cx="171158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 rot="5400000">
              <a:off x="16574121" y="50204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504899" y="3563828"/>
              <a:ext cx="1537111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130" name="Shape 130"/>
            <p:cNvSpPr/>
            <p:nvPr/>
          </p:nvSpPr>
          <p:spPr>
            <a:xfrm>
              <a:off x="16778050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B54F909-D26C-F646-86B2-89BC0D074707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7" name="Shape 377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8" name="Shape 378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F8FA2C3-B2E2-134B-8A93-48C99E859727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83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84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85" name="Shape 385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Repeat.</a:t>
              </a:r>
            </a:p>
          </p:txBody>
        </p:sp>
        <p:sp>
          <p:nvSpPr>
            <p:cNvPr id="387" name="Shape 387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8" name="Shape 388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9" name="Shape 389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4976C54-62F5-D544-91DA-06C056A2E649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Affinity</a:t>
              </a:r>
              <a:r>
                <a:rPr lang="en-AU" dirty="0"/>
                <a:t>    	</a:t>
              </a:r>
              <a:r>
                <a:rPr dirty="0"/>
                <a:t>Diagramming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1" name="Shape 161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5" name="Shape 165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7BD3698-8EA3-2E4C-A751-4A9012F9740B}"/>
              </a:ext>
            </a:extLst>
          </p:cNvPr>
          <p:cNvGrpSpPr/>
          <p:nvPr/>
        </p:nvGrpSpPr>
        <p:grpSpPr>
          <a:xfrm>
            <a:off x="-118211" y="-420297"/>
            <a:ext cx="24581170" cy="13681550"/>
            <a:chOff x="-118211" y="-420297"/>
            <a:chExt cx="24581170" cy="13681550"/>
          </a:xfrm>
        </p:grpSpPr>
        <p:pic>
          <p:nvPicPr>
            <p:cNvPr id="138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7200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377335" y="-420297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142" name="Shape 14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9212262" y="142394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385152" y="2213944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6" name="Shape 166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170" name="Shape 170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94" name="Shape 194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6" name="Shape 196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7" name="Shape 197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9" name="Shape 199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BC73666-09C4-0941-B8ED-8A7A733D334C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172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3" name="Shape 173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176" name="Shape 17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0" name="Shape 200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204" name="Shape 204"/>
          <p:cNvSpPr/>
          <p:nvPr/>
        </p:nvSpPr>
        <p:spPr>
          <a:xfrm>
            <a:off x="3516736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28" name="Shape 228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0" name="Shape 230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1" name="Shape 231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2" name="Shape 232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3" name="Shape 233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54FB31-3162-D94B-A109-CAA78DFE6B01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206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7" name="Shape 207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210" name="Shape 21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4" name="Shape 23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238" name="Shape 238"/>
          <p:cNvSpPr/>
          <p:nvPr/>
        </p:nvSpPr>
        <p:spPr>
          <a:xfrm>
            <a:off x="6861171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62" name="Shape 262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3" name="Shape 263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4" name="Shape 264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5" name="Shape 265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6" name="Shape 266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7" name="Shape 267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D2C441-9702-E64F-A900-791B61D71390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240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1" name="Shape 241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244" name="Shape 24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8" name="Shape 268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272" name="Shape 272"/>
          <p:cNvSpPr/>
          <p:nvPr/>
        </p:nvSpPr>
        <p:spPr>
          <a:xfrm>
            <a:off x="10168207" y="10973823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96" name="Shape 29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0" name="Shape 30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1" name="Shape 30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D8D2D8D-91A2-5E45-8AD4-ADEC959D0F62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274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5" name="Shape 275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278" name="Shape 27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2" name="Shape 302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306" name="Shape 306"/>
          <p:cNvSpPr/>
          <p:nvPr/>
        </p:nvSpPr>
        <p:spPr>
          <a:xfrm>
            <a:off x="13576467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1" name="Shape 331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2" name="Shape 332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3" name="Shape 333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4" name="Shape 334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5" name="Shape 335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8D8E839-887F-BA47-87B3-6749E37114FE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308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9" name="Shape 309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312" name="Shape 31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7" name="Shape 327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36" name="Shape 336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340" name="Shape 340"/>
          <p:cNvSpPr/>
          <p:nvPr/>
        </p:nvSpPr>
        <p:spPr>
          <a:xfrm>
            <a:off x="16894475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364" name="Shape 364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5" name="Shape 365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6" name="Shape 366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7" name="Shape 367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8" name="Shape 368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9" name="Shape 369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24F2C5-34E7-1D45-8228-5F037A195DAF}"/>
              </a:ext>
            </a:extLst>
          </p:cNvPr>
          <p:cNvGrpSpPr/>
          <p:nvPr/>
        </p:nvGrpSpPr>
        <p:grpSpPr>
          <a:xfrm>
            <a:off x="-118211" y="-421200"/>
            <a:ext cx="24581170" cy="13682453"/>
            <a:chOff x="-118211" y="-421200"/>
            <a:chExt cx="24581170" cy="13682453"/>
          </a:xfrm>
        </p:grpSpPr>
        <p:pic>
          <p:nvPicPr>
            <p:cNvPr id="342" name="AffinityDiagramming.JPG"/>
            <p:cNvPicPr>
              <a:picLocks noChangeAspect="1"/>
            </p:cNvPicPr>
            <p:nvPr/>
          </p:nvPicPr>
          <p:blipFill>
            <a:blip r:embed="rId2"/>
            <a:srcRect t="29754" b="29754"/>
            <a:stretch>
              <a:fillRect/>
            </a:stretch>
          </p:blipFill>
          <p:spPr>
            <a:xfrm>
              <a:off x="13097" y="12699"/>
              <a:ext cx="19457427" cy="590884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3" name="Shape 343"/>
            <p:cNvSpPr/>
            <p:nvPr/>
          </p:nvSpPr>
          <p:spPr>
            <a:xfrm>
              <a:off x="-118211" y="587341"/>
              <a:ext cx="877111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 rot="5400000">
              <a:off x="8130730" y="111250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377335" y="-421200"/>
              <a:ext cx="8061088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Affinity </a:t>
              </a:r>
              <a:r>
                <a:rPr b="0" dirty="0">
                  <a:solidFill>
                    <a:srgbClr val="000000"/>
                  </a:solidFill>
                </a:rPr>
                <a:t> </a:t>
              </a:r>
            </a:p>
          </p:txBody>
        </p:sp>
        <p:sp>
          <p:nvSpPr>
            <p:cNvPr id="346" name="Shape 34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19212262" y="144000"/>
              <a:ext cx="5250697" cy="11684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400"/>
                </a:lnSpc>
                <a:defRPr sz="7500" b="0" spc="-15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22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-110394" y="3246983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 rot="5400000">
              <a:off x="14259490" y="377214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385152" y="2214000"/>
              <a:ext cx="14183621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Diagramming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15350426" y="12508777"/>
              <a:ext cx="70156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Chris Green, Rachel Montgomery,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Natalia Gulbranson-Diaz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analyse data from an interview transcript using a ‘bottom- up’ approach. Use the affinity diagramming method to cluster the data so that themes and patterns emerge. Focus on your own design problem, or use the resources on the companion website. 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63" name="Shape 363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70" name="Shape 370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19533140" y="4002601"/>
              <a:ext cx="953339" cy="626387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18011073" y="3539506"/>
              <a:ext cx="621080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2-6 people, pen, paper, post-its </a:t>
              </a:r>
              <a:b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</a:b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(yellow, blue, pink,), wall</a:t>
              </a:r>
            </a:p>
          </p:txBody>
        </p:sp>
      </p:grpSp>
      <p:sp>
        <p:nvSpPr>
          <p:cNvPr id="374" name="Shape 374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1218</Words>
  <Application>Microsoft Macintosh PowerPoint</Application>
  <PresentationFormat>Custom</PresentationFormat>
  <Paragraphs>189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Avenir Next</vt:lpstr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17</cp:revision>
  <dcterms:modified xsi:type="dcterms:W3CDTF">2020-01-09T04:39:24Z</dcterms:modified>
</cp:coreProperties>
</file>